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561263" cy="10693400"/>
  <p:notesSz cx="6797675" cy="9926638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D57"/>
    <a:srgbClr val="FF0066"/>
    <a:srgbClr val="FEB8CC"/>
    <a:srgbClr val="FF5050"/>
    <a:srgbClr val="000000"/>
    <a:srgbClr val="DBB8FE"/>
    <a:srgbClr val="FED3B8"/>
    <a:srgbClr val="B8FEBF"/>
    <a:srgbClr val="B8DDF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452" y="246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2B89D-B940-4BAA-BA88-1A7F97A5EC4A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903CD-4067-4746-93F5-0CC96EE880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88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903CD-4067-4746-93F5-0CC96EE8808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1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495" y="892"/>
            <a:ext cx="7560273" cy="10691614"/>
          </a:xfrm>
          <a:prstGeom prst="rect">
            <a:avLst/>
          </a:prstGeom>
          <a:solidFill>
            <a:srgbClr val="FFF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495" y="892"/>
            <a:ext cx="7560768" cy="562441"/>
          </a:xfrm>
          <a:prstGeom prst="rect">
            <a:avLst/>
          </a:prstGeom>
          <a:solidFill>
            <a:srgbClr val="FE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95" y="1126455"/>
            <a:ext cx="7560768" cy="562441"/>
          </a:xfrm>
          <a:prstGeom prst="rect">
            <a:avLst/>
          </a:prstGeom>
          <a:solidFill>
            <a:srgbClr val="B8D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95" y="2252018"/>
            <a:ext cx="7560768" cy="562441"/>
          </a:xfrm>
          <a:prstGeom prst="rect">
            <a:avLst/>
          </a:prstGeom>
          <a:solidFill>
            <a:srgbClr val="B8F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95" y="3377581"/>
            <a:ext cx="7560768" cy="562441"/>
          </a:xfrm>
          <a:prstGeom prst="rect">
            <a:avLst/>
          </a:prstGeom>
          <a:solidFill>
            <a:srgbClr val="FED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95" y="4503143"/>
            <a:ext cx="7560768" cy="562441"/>
          </a:xfrm>
          <a:prstGeom prst="rect">
            <a:avLst/>
          </a:prstGeom>
          <a:solidFill>
            <a:srgbClr val="DBB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495" y="5628707"/>
            <a:ext cx="7560768" cy="562441"/>
          </a:xfrm>
          <a:prstGeom prst="rect">
            <a:avLst/>
          </a:prstGeom>
          <a:solidFill>
            <a:srgbClr val="FE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95" y="6754271"/>
            <a:ext cx="7560768" cy="562441"/>
          </a:xfrm>
          <a:prstGeom prst="rect">
            <a:avLst/>
          </a:prstGeom>
          <a:solidFill>
            <a:srgbClr val="B8D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95" y="7879833"/>
            <a:ext cx="7560768" cy="562441"/>
          </a:xfrm>
          <a:prstGeom prst="rect">
            <a:avLst/>
          </a:prstGeom>
          <a:solidFill>
            <a:srgbClr val="B8F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495" y="9005396"/>
            <a:ext cx="7560768" cy="562441"/>
          </a:xfrm>
          <a:prstGeom prst="rect">
            <a:avLst/>
          </a:prstGeom>
          <a:solidFill>
            <a:srgbClr val="FED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95" y="10130959"/>
            <a:ext cx="7560768" cy="562441"/>
          </a:xfrm>
          <a:prstGeom prst="rect">
            <a:avLst/>
          </a:prstGeom>
          <a:solidFill>
            <a:srgbClr val="DBB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6679" y="153727"/>
            <a:ext cx="7287904" cy="10385946"/>
          </a:xfrm>
          <a:prstGeom prst="rect">
            <a:avLst/>
          </a:prstGeom>
          <a:noFill/>
          <a:ln w="1016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20"/>
          <p:cNvSpPr>
            <a:spLocks noGrp="1"/>
          </p:cNvSpPr>
          <p:nvPr>
            <p:ph type="pic" sz="quarter" idx="10" hasCustomPrompt="1"/>
          </p:nvPr>
        </p:nvSpPr>
        <p:spPr>
          <a:xfrm>
            <a:off x="349250" y="2676525"/>
            <a:ext cx="6862763" cy="3179763"/>
          </a:xfrm>
          <a:blipFill dpi="0" rotWithShape="1">
            <a:blip r:embed="rId2"/>
            <a:srcRect/>
            <a:tile tx="0" ty="0" sx="65000" sy="65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579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2"/>
          <a:stretch/>
        </p:blipFill>
        <p:spPr>
          <a:xfrm>
            <a:off x="-1" y="0"/>
            <a:ext cx="7561263" cy="10693400"/>
          </a:xfrm>
          <a:prstGeom prst="rect">
            <a:avLst/>
          </a:prstGeom>
        </p:spPr>
      </p:pic>
      <p:sp>
        <p:nvSpPr>
          <p:cNvPr id="21" name="図プレースホルダー 20"/>
          <p:cNvSpPr>
            <a:spLocks noGrp="1"/>
          </p:cNvSpPr>
          <p:nvPr>
            <p:ph type="pic" sz="quarter" idx="10" hasCustomPrompt="1"/>
          </p:nvPr>
        </p:nvSpPr>
        <p:spPr>
          <a:xfrm>
            <a:off x="349250" y="361507"/>
            <a:ext cx="3754917" cy="5494781"/>
          </a:xfrm>
          <a:blipFill dpi="0" rotWithShape="1">
            <a:blip r:embed="rId4"/>
            <a:srcRect/>
            <a:tile tx="-508000" ty="127000" sx="65000" sy="65000" flip="none" algn="ctr"/>
          </a:blipFill>
          <a:effectLst>
            <a:softEdge rad="127000"/>
          </a:effectLst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443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00B-DB57-48CD-8865-955DBE6959CC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7DBE-B6FC-4360-9AB3-E88DFCA0F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66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900B-DB57-48CD-8865-955DBE6959CC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7DBE-B6FC-4360-9AB3-E88DFCA0F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37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343044" y="6076951"/>
            <a:ext cx="6875174" cy="4226776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343044" y="6076951"/>
            <a:ext cx="2210712" cy="431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4000"/>
                </a:schemeClr>
              </a:gs>
              <a:gs pos="62100">
                <a:srgbClr val="000000">
                  <a:alpha val="1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tlCol="0" anchor="ctr"/>
          <a:lstStyle/>
          <a:p>
            <a:r>
              <a:rPr kumimoji="1" lang="ja-JP" altLang="en-US" sz="1800" dirty="0" smtClean="0">
                <a:latin typeface="HGP明朝E" pitchFamily="18" charset="-128"/>
                <a:ea typeface="HGP明朝E" pitchFamily="18" charset="-128"/>
              </a:rPr>
              <a:t>主な活動</a:t>
            </a:r>
            <a:endParaRPr kumimoji="1" lang="ja-JP" altLang="en-US" sz="1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68258" y="9912428"/>
            <a:ext cx="66247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GP創英ﾌﾟﾚｾﾞﾝｽEB" pitchFamily="18" charset="-128"/>
                <a:ea typeface="HGP創英ﾌﾟﾚｾﾞﾝｽEB" pitchFamily="18" charset="-128"/>
              </a:rPr>
              <a:t>お問合せ先：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GP創英ﾌﾟﾚｾﾞﾝｽEB" pitchFamily="18" charset="-128"/>
                <a:ea typeface="HGP創英ﾌﾟﾚｾﾞﾝｽEB" pitchFamily="18" charset="-128"/>
              </a:rPr>
              <a:t>大田　太郎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GP創英ﾌﾟﾚｾﾞﾝｽEB" pitchFamily="18" charset="-128"/>
                <a:ea typeface="HGP創英ﾌﾟﾚｾﾞﾝｽEB" pitchFamily="18" charset="-128"/>
              </a:rPr>
              <a:t> (090-0000-0000)</a:t>
            </a:r>
            <a:endParaRPr kumimoji="1"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0420" y="7283743"/>
            <a:ext cx="7090843" cy="2327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・毎月第○日曜日に放水訓練を実施中</a:t>
            </a:r>
            <a:endParaRPr lang="en-US" altLang="ja-JP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6" name="図プレースホルダー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r="24375"/>
          <a:stretch>
            <a:fillRect/>
          </a:stretch>
        </p:blipFill>
        <p:spPr/>
      </p:pic>
      <p:sp>
        <p:nvSpPr>
          <p:cNvPr id="7" name="テキスト ボックス 6"/>
          <p:cNvSpPr txBox="1"/>
          <p:nvPr/>
        </p:nvSpPr>
        <p:spPr>
          <a:xfrm>
            <a:off x="468258" y="503989"/>
            <a:ext cx="800219" cy="3763164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ja-JP" altLang="en-US" sz="2000" dirty="0" smtClean="0">
                <a:gradFill flip="none" rotWithShape="1">
                  <a:gsLst>
                    <a:gs pos="26000">
                      <a:srgbClr val="F7CD57"/>
                    </a:gs>
                    <a:gs pos="0">
                      <a:srgbClr val="F7CD57">
                        <a:lumMod val="22000"/>
                        <a:lumOff val="78000"/>
                      </a:srgbClr>
                    </a:gs>
                    <a:gs pos="62000">
                      <a:srgbClr val="BD922A"/>
                    </a:gs>
                    <a:gs pos="100000">
                      <a:srgbClr val="A28949"/>
                    </a:gs>
                  </a:gsLst>
                  <a:lin ang="18900000" scaled="1"/>
                  <a:tileRect/>
                </a:gradFill>
                <a:effectLst>
                  <a:outerShdw blurRad="50800" dist="38100" dir="16200000" algn="tl" rotWithShape="0">
                    <a:prstClr val="black">
                      <a:alpha val="64000"/>
                    </a:prst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震災</a:t>
            </a:r>
            <a:r>
              <a:rPr lang="ja-JP" altLang="en-US" sz="2000" dirty="0">
                <a:gradFill flip="none" rotWithShape="1">
                  <a:gsLst>
                    <a:gs pos="26000">
                      <a:srgbClr val="F7CD57"/>
                    </a:gs>
                    <a:gs pos="0">
                      <a:srgbClr val="F7CD57">
                        <a:lumMod val="22000"/>
                        <a:lumOff val="78000"/>
                      </a:srgbClr>
                    </a:gs>
                    <a:gs pos="62000">
                      <a:srgbClr val="BD922A"/>
                    </a:gs>
                    <a:gs pos="100000">
                      <a:srgbClr val="A28949"/>
                    </a:gs>
                  </a:gsLst>
                  <a:lin ang="18900000" scaled="1"/>
                  <a:tileRect/>
                </a:gradFill>
                <a:effectLst>
                  <a:outerShdw blurRad="50800" dist="38100" dir="16200000" algn="tl" rotWithShape="0">
                    <a:prstClr val="black">
                      <a:alpha val="64000"/>
                    </a:prst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時</a:t>
            </a:r>
            <a:r>
              <a:rPr lang="ja-JP" altLang="en-US" sz="2000" dirty="0" smtClean="0">
                <a:gradFill flip="none" rotWithShape="1">
                  <a:gsLst>
                    <a:gs pos="26000">
                      <a:srgbClr val="F7CD57"/>
                    </a:gs>
                    <a:gs pos="0">
                      <a:srgbClr val="F7CD57">
                        <a:lumMod val="22000"/>
                        <a:lumOff val="78000"/>
                      </a:srgbClr>
                    </a:gs>
                    <a:gs pos="62000">
                      <a:srgbClr val="BD922A"/>
                    </a:gs>
                    <a:gs pos="100000">
                      <a:srgbClr val="A28949"/>
                    </a:gs>
                  </a:gsLst>
                  <a:lin ang="18900000" scaled="1"/>
                  <a:tileRect/>
                </a:gradFill>
                <a:effectLst>
                  <a:outerShdw blurRad="50800" dist="38100" dir="16200000" algn="tl" rotWithShape="0">
                    <a:prstClr val="black">
                      <a:alpha val="64000"/>
                    </a:prst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には</a:t>
            </a:r>
            <a:endParaRPr kumimoji="1" lang="en-US" altLang="ja-JP" sz="2000" dirty="0" smtClean="0">
              <a:gradFill flip="none" rotWithShape="1">
                <a:gsLst>
                  <a:gs pos="26000">
                    <a:srgbClr val="F7CD57"/>
                  </a:gs>
                  <a:gs pos="0">
                    <a:srgbClr val="F7CD57">
                      <a:lumMod val="22000"/>
                      <a:lumOff val="78000"/>
                    </a:srgbClr>
                  </a:gs>
                  <a:gs pos="62000">
                    <a:srgbClr val="BD922A"/>
                  </a:gs>
                  <a:gs pos="100000">
                    <a:srgbClr val="A28949"/>
                  </a:gs>
                </a:gsLst>
                <a:lin ang="18900000" scaled="1"/>
                <a:tileRect/>
              </a:gradFill>
              <a:effectLst>
                <a:outerShdw blurRad="50800" dist="38100" dir="16200000" algn="tl" rotWithShape="0">
                  <a:prstClr val="black">
                    <a:alpha val="64000"/>
                  </a:prst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ja-JP" altLang="en-US" sz="3200" dirty="0" smtClean="0">
                <a:gradFill flip="none" rotWithShape="1">
                  <a:gsLst>
                    <a:gs pos="26000">
                      <a:srgbClr val="F7CD57"/>
                    </a:gs>
                    <a:gs pos="0">
                      <a:srgbClr val="F7CD57">
                        <a:lumMod val="22000"/>
                        <a:lumOff val="78000"/>
                      </a:srgbClr>
                    </a:gs>
                    <a:gs pos="62000">
                      <a:srgbClr val="BD922A"/>
                    </a:gs>
                    <a:gs pos="100000">
                      <a:srgbClr val="A28949"/>
                    </a:gs>
                  </a:gsLst>
                  <a:lin ang="18900000" scaled="1"/>
                  <a:tileRect/>
                </a:gradFill>
                <a:effectLst>
                  <a:outerShdw blurRad="50800" dist="38100" dir="16200000" algn="tl" rotWithShape="0">
                    <a:prstClr val="black">
                      <a:alpha val="64000"/>
                    </a:prst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若い力が必要です</a:t>
            </a:r>
            <a:endParaRPr kumimoji="1" lang="ja-JP" altLang="en-US" sz="3200" dirty="0">
              <a:gradFill flip="none" rotWithShape="1">
                <a:gsLst>
                  <a:gs pos="26000">
                    <a:srgbClr val="F7CD57"/>
                  </a:gs>
                  <a:gs pos="0">
                    <a:srgbClr val="F7CD57">
                      <a:lumMod val="22000"/>
                      <a:lumOff val="78000"/>
                    </a:srgbClr>
                  </a:gs>
                  <a:gs pos="62000">
                    <a:srgbClr val="BD922A"/>
                  </a:gs>
                  <a:gs pos="100000">
                    <a:srgbClr val="A28949"/>
                  </a:gs>
                </a:gsLst>
                <a:lin ang="18900000" scaled="1"/>
                <a:tileRect/>
              </a:gradFill>
              <a:effectLst>
                <a:outerShdw blurRad="50800" dist="38100" dir="16200000" algn="tl" rotWithShape="0">
                  <a:prstClr val="black">
                    <a:alpha val="64000"/>
                  </a:prst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17190" y="366417"/>
            <a:ext cx="923330" cy="571053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ja-JP" altLang="en-US" sz="6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○○町会</a:t>
            </a:r>
            <a:endParaRPr kumimoji="1" lang="ja-JP" altLang="en-US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924727" y="290719"/>
            <a:ext cx="1354217" cy="6061768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ja-JP" altLang="en-US" sz="8800" dirty="0" smtClean="0">
                <a:effectLst>
                  <a:outerShdw dist="38100" dir="17520000" algn="tl" rotWithShape="0">
                    <a:schemeClr val="bg1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市民消火</a:t>
            </a:r>
            <a:r>
              <a:rPr lang="ja-JP" altLang="en-US" sz="8800" dirty="0">
                <a:effectLst>
                  <a:outerShdw dist="38100" dir="17520000" algn="tl" rotWithShape="0">
                    <a:schemeClr val="bg1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隊</a:t>
            </a:r>
            <a:endParaRPr kumimoji="1" lang="ja-JP" altLang="en-US" sz="8800" dirty="0">
              <a:effectLst>
                <a:outerShdw dist="38100" dir="17520000" algn="tl" rotWithShape="0">
                  <a:schemeClr val="bg1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75893" y="791570"/>
            <a:ext cx="677108" cy="528538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ja-JP" altLang="en-US" sz="4400" spc="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隊員大募集中</a:t>
            </a:r>
            <a:r>
              <a:rPr lang="ja-JP" altLang="en-US" sz="4400" spc="3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です</a:t>
            </a:r>
            <a:endParaRPr kumimoji="1" lang="ja-JP" altLang="en-US" sz="4400" spc="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43044" y="7611099"/>
            <a:ext cx="2210712" cy="431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4000"/>
                </a:schemeClr>
              </a:gs>
              <a:gs pos="62100">
                <a:srgbClr val="000000">
                  <a:alpha val="1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tlCol="0" anchor="ctr"/>
          <a:lstStyle/>
          <a:p>
            <a:r>
              <a:rPr kumimoji="1" lang="ja-JP" altLang="en-US" sz="1800" dirty="0" smtClean="0">
                <a:latin typeface="HGP明朝E" pitchFamily="18" charset="-128"/>
                <a:ea typeface="HGP明朝E" pitchFamily="18" charset="-128"/>
              </a:rPr>
              <a:t>ご案内</a:t>
            </a:r>
            <a:endParaRPr kumimoji="1" lang="ja-JP" altLang="en-US" sz="1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6825" y="8272949"/>
            <a:ext cx="6616180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震災時には、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自助」「共助」そして、あなたの力が必要です。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472541" y="9801225"/>
            <a:ext cx="661618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05893" y="6846879"/>
            <a:ext cx="709084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【</a:t>
            </a:r>
            <a:r>
              <a:rPr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見学自由</a:t>
            </a:r>
            <a:r>
              <a:rPr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】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6825" y="8776180"/>
            <a:ext cx="6616180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ぜひ、一緒に街を守りましょう！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144" y="8709690"/>
            <a:ext cx="977235" cy="977235"/>
          </a:xfrm>
          <a:prstGeom prst="rect">
            <a:avLst/>
          </a:prstGeom>
        </p:spPr>
      </p:pic>
      <p:sp>
        <p:nvSpPr>
          <p:cNvPr id="2" name="二等辺三角形 1"/>
          <p:cNvSpPr/>
          <p:nvPr/>
        </p:nvSpPr>
        <p:spPr>
          <a:xfrm rot="5400000">
            <a:off x="5843144" y="9289497"/>
            <a:ext cx="175405" cy="18859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75893" y="9022902"/>
            <a:ext cx="2389674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地域の活動のご紹介</a:t>
            </a:r>
            <a:endParaRPr lang="en-US" altLang="ja-JP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27516" y="9285590"/>
            <a:ext cx="2389674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明朝E" pitchFamily="18" charset="-128"/>
                <a:ea typeface="HGP明朝E" pitchFamily="18" charset="-128"/>
              </a:rPr>
              <a:t>大田区ホームページへアクセス</a:t>
            </a:r>
            <a:endParaRPr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845758">
            <a:off x="4237124" y="5199764"/>
            <a:ext cx="689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</a:t>
            </a:r>
            <a:endParaRPr kumimoji="1" lang="ja-JP" altLang="en-US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417568"/>
      </p:ext>
    </p:extLst>
  </p:cSld>
  <p:clrMapOvr>
    <a:masterClrMapping/>
  </p:clrMapOvr>
</p:sld>
</file>

<file path=ppt/theme/theme1.xml><?xml version="1.0" encoding="utf-8"?>
<a:theme xmlns:a="http://schemas.openxmlformats.org/drawingml/2006/main" name="21353_bunkasai_po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21353_bunkasai_poster-cleaned</Template>
  <TotalTime>25</TotalTime>
  <Words>70</Words>
  <PresentationFormat>ユーザー設定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HGP創英ﾌﾟﾚｾﾞﾝｽEB</vt:lpstr>
      <vt:lpstr>HGP創英角ｺﾞｼｯｸUB</vt:lpstr>
      <vt:lpstr>HGP明朝E</vt:lpstr>
      <vt:lpstr>HGS創英角ｺﾞｼｯｸUB</vt:lpstr>
      <vt:lpstr>ＭＳ Ｐゴシック</vt:lpstr>
      <vt:lpstr>メイリオ</vt:lpstr>
      <vt:lpstr>Arial</vt:lpstr>
      <vt:lpstr>Calibri</vt:lpstr>
      <vt:lpstr>21353_bunkasai_poster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2022-04-10T23:54:16Z</cp:lastPrinted>
  <dcterms:created xsi:type="dcterms:W3CDTF">2022-04-10T22:59:32Z</dcterms:created>
  <dcterms:modified xsi:type="dcterms:W3CDTF">2022-04-11T00:54:58Z</dcterms:modified>
</cp:coreProperties>
</file>